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Jua" charset="1" panose="00000000000000000000"/>
      <p:regular r:id="rId23"/>
    </p:embeddedFont>
    <p:embeddedFont>
      <p:font typeface="Times New Roman MT" charset="1" panose="02030502070405020303"/>
      <p:regular r:id="rId24"/>
    </p:embeddedFont>
    <p:embeddedFont>
      <p:font typeface="Times New Roman" charset="1" panose="02020603050405020304"/>
      <p:regular r:id="rId25"/>
    </p:embeddedFont>
    <p:embeddedFont>
      <p:font typeface="Times New Roman Bold" charset="1" panose="020208030705050203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gif" Type="http://schemas.openxmlformats.org/officeDocument/2006/relationships/image"/><Relationship Id="rId5" Target="../media/image4.gif" Type="http://schemas.openxmlformats.org/officeDocument/2006/relationships/image"/><Relationship Id="rId6" Target="../media/image5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gif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5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44949" y="6314406"/>
            <a:ext cx="4712355" cy="4270572"/>
          </a:xfrm>
          <a:custGeom>
            <a:avLst/>
            <a:gdLst/>
            <a:ahLst/>
            <a:cxnLst/>
            <a:rect r="r" b="b" t="t" l="l"/>
            <a:pathLst>
              <a:path h="4270572" w="4712355">
                <a:moveTo>
                  <a:pt x="0" y="0"/>
                </a:moveTo>
                <a:lnTo>
                  <a:pt x="4712355" y="0"/>
                </a:lnTo>
                <a:lnTo>
                  <a:pt x="4712355" y="4270572"/>
                </a:lnTo>
                <a:lnTo>
                  <a:pt x="0" y="4270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408865" y="625659"/>
            <a:ext cx="4076271" cy="32813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142075" y="1918750"/>
            <a:ext cx="1500978" cy="14784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899731" y="7603253"/>
            <a:ext cx="2439383" cy="109772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301118" y="3311488"/>
            <a:ext cx="10285998" cy="361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4"/>
              </a:lnSpc>
              <a:spcBef>
                <a:spcPct val="0"/>
              </a:spcBef>
            </a:pPr>
            <a:r>
              <a:rPr lang="en-US" sz="8485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Dự báo thời tiết bằng mô hình KNN &amp; Random Forest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9781" y="8430642"/>
            <a:ext cx="9697336" cy="155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9"/>
              </a:lnSpc>
            </a:pPr>
            <a:r>
              <a:rPr lang="en-US" sz="37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Thực hiện: Đỗ Xuân Hùng</a:t>
            </a:r>
          </a:p>
          <a:p>
            <a:pPr algn="ctr">
              <a:lnSpc>
                <a:spcPts val="3889"/>
              </a:lnSpc>
            </a:pPr>
            <a:r>
              <a:rPr lang="en-US" sz="37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Msv: 12423014</a:t>
            </a:r>
          </a:p>
          <a:p>
            <a:pPr algn="ctr">
              <a:lnSpc>
                <a:spcPts val="3889"/>
              </a:lnSpc>
              <a:spcBef>
                <a:spcPct val="0"/>
              </a:spcBef>
            </a:pPr>
            <a:r>
              <a:rPr lang="en-US" sz="3739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Hướng dẫn : PGS. TS NGUYỄN VĂN HẬU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2658" y="-179325"/>
            <a:ext cx="9205020" cy="9410337"/>
          </a:xfrm>
          <a:custGeom>
            <a:avLst/>
            <a:gdLst/>
            <a:ahLst/>
            <a:cxnLst/>
            <a:rect r="r" b="b" t="t" l="l"/>
            <a:pathLst>
              <a:path h="9410337" w="9205020">
                <a:moveTo>
                  <a:pt x="0" y="0"/>
                </a:moveTo>
                <a:lnTo>
                  <a:pt x="9205020" y="0"/>
                </a:lnTo>
                <a:lnTo>
                  <a:pt x="9205020" y="9410336"/>
                </a:lnTo>
                <a:lnTo>
                  <a:pt x="0" y="941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0730" y="1370107"/>
            <a:ext cx="7298577" cy="534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3"/>
              </a:lnSpc>
            </a:pPr>
          </a:p>
          <a:p>
            <a:pPr algn="ctr">
              <a:lnSpc>
                <a:spcPts val="3223"/>
              </a:lnSpc>
            </a:pPr>
            <a:r>
              <a:rPr lang="en-US" sz="30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Ưu điểm</a:t>
            </a:r>
          </a:p>
          <a:p>
            <a:pPr algn="ctr">
              <a:lnSpc>
                <a:spcPts val="3223"/>
              </a:lnSpc>
            </a:pPr>
          </a:p>
          <a:p>
            <a:pPr algn="l" marL="669283" indent="-334641" lvl="1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 giản, trực quan, dễ hiểu</a:t>
            </a:r>
          </a:p>
          <a:p>
            <a:pPr algn="l" marL="669283" indent="-334641" lvl="1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 cần huấn luyện phức tạp</a:t>
            </a:r>
          </a:p>
          <a:p>
            <a:pPr algn="l" marL="669283" indent="-334641" lvl="1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Hoạt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động tốt khi dữ liệu nhỏ, ít nh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iễu</a:t>
            </a:r>
          </a:p>
          <a:p>
            <a:pPr algn="l" marL="669283" indent="-334641" lvl="1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 yêu cầu giả định về phân phối dữ liệu</a:t>
            </a:r>
          </a:p>
          <a:p>
            <a:pPr algn="l">
              <a:lnSpc>
                <a:spcPts val="3223"/>
              </a:lnSpc>
            </a:pPr>
          </a:p>
          <a:p>
            <a:pPr algn="l">
              <a:lnSpc>
                <a:spcPts val="3223"/>
              </a:lnSpc>
            </a:pPr>
            <a:r>
              <a:rPr lang="en-US" sz="30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3223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49490" y="1686667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3"/>
                </a:lnTo>
                <a:lnTo>
                  <a:pt x="0" y="41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478018" y="785990"/>
            <a:ext cx="1747313" cy="1801353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1946163" y="1895569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3"/>
                </a:lnTo>
                <a:lnTo>
                  <a:pt x="0" y="41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9246658" y="-179325"/>
            <a:ext cx="9205020" cy="9410337"/>
          </a:xfrm>
          <a:custGeom>
            <a:avLst/>
            <a:gdLst/>
            <a:ahLst/>
            <a:cxnLst/>
            <a:rect r="r" b="b" t="t" l="l"/>
            <a:pathLst>
              <a:path h="9410337" w="9205020">
                <a:moveTo>
                  <a:pt x="0" y="0"/>
                </a:moveTo>
                <a:lnTo>
                  <a:pt x="9205020" y="0"/>
                </a:lnTo>
                <a:lnTo>
                  <a:pt x="9205020" y="9410336"/>
                </a:lnTo>
                <a:lnTo>
                  <a:pt x="0" y="941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99880" y="1370107"/>
            <a:ext cx="7298577" cy="521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3"/>
              </a:lnSpc>
            </a:pPr>
          </a:p>
          <a:p>
            <a:pPr algn="ctr">
              <a:lnSpc>
                <a:spcPts val="3223"/>
              </a:lnSpc>
            </a:pPr>
            <a:r>
              <a:rPr lang="en-US" sz="30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Nhược điểm</a:t>
            </a:r>
          </a:p>
          <a:p>
            <a:pPr algn="ctr">
              <a:lnSpc>
                <a:spcPts val="3223"/>
              </a:lnSpc>
            </a:pP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 đoán 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chậm khi dữ liệu lớn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Nhạy với thang đo → cần chuẩn hóa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Dễ bị nhiễu ảnh hưởng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Kém khi số chiều lớn</a:t>
            </a:r>
          </a:p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 giải thích được mô hình</a:t>
            </a: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223"/>
              </a:lnSpc>
            </a:pPr>
            <a:r>
              <a:rPr lang="en-US" sz="30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3223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946163" y="1686667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3"/>
                </a:lnTo>
                <a:lnTo>
                  <a:pt x="0" y="41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94000">
            <a:off x="3708833" y="-2889332"/>
            <a:ext cx="10870334" cy="15509350"/>
          </a:xfrm>
          <a:custGeom>
            <a:avLst/>
            <a:gdLst/>
            <a:ahLst/>
            <a:cxnLst/>
            <a:rect r="r" b="b" t="t" l="l"/>
            <a:pathLst>
              <a:path h="15509350" w="10870334">
                <a:moveTo>
                  <a:pt x="0" y="18925"/>
                </a:moveTo>
                <a:lnTo>
                  <a:pt x="10843298" y="0"/>
                </a:lnTo>
                <a:lnTo>
                  <a:pt x="10870334" y="15490425"/>
                </a:lnTo>
                <a:lnTo>
                  <a:pt x="27036" y="15509350"/>
                </a:lnTo>
                <a:lnTo>
                  <a:pt x="0" y="189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78" t="60" r="-380" b="-9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34054" y="701039"/>
            <a:ext cx="7067438" cy="93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4"/>
              </a:lnSpc>
              <a:spcBef>
                <a:spcPct val="0"/>
              </a:spcBef>
            </a:pPr>
            <a:r>
              <a:rPr lang="en-US" sz="590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Random Forest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204111" y="878031"/>
            <a:ext cx="665436" cy="632844"/>
          </a:xfrm>
          <a:custGeom>
            <a:avLst/>
            <a:gdLst/>
            <a:ahLst/>
            <a:cxnLst/>
            <a:rect r="r" b="b" t="t" l="l"/>
            <a:pathLst>
              <a:path h="632844" w="665436">
                <a:moveTo>
                  <a:pt x="0" y="0"/>
                </a:moveTo>
                <a:lnTo>
                  <a:pt x="665436" y="0"/>
                </a:lnTo>
                <a:lnTo>
                  <a:pt x="665436" y="632844"/>
                </a:lnTo>
                <a:lnTo>
                  <a:pt x="0" y="632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6508" y="1867573"/>
            <a:ext cx="14734984" cy="463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62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RANDOM FOREST: </a:t>
            </a:r>
            <a:r>
              <a:rPr lang="en-US" sz="36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học có giám sát (Supervised Learning), hoạt động dựa trên việc kết hợp nhiều cây quyết định (Decision Trees) để đưa ra dự đoán.</a:t>
            </a:r>
          </a:p>
          <a:p>
            <a:pPr algn="l">
              <a:lnSpc>
                <a:spcPts val="4742"/>
              </a:lnSpc>
            </a:pPr>
          </a:p>
          <a:p>
            <a:pPr algn="l" marL="781559" indent="-390779" lvl="1">
              <a:lnSpc>
                <a:spcPts val="474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loại (Classification) – phổ biến nhất</a:t>
            </a:r>
          </a:p>
          <a:p>
            <a:pPr algn="l" marL="781559" indent="-390779" lvl="1">
              <a:lnSpc>
                <a:spcPts val="4742"/>
              </a:lnSpc>
              <a:buFont typeface="Arial"/>
              <a:buChar char="•"/>
            </a:pPr>
            <a:r>
              <a:rPr lang="en-US" sz="36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Hồi quy (Regression)</a:t>
            </a:r>
          </a:p>
          <a:p>
            <a:pPr algn="l">
              <a:lnSpc>
                <a:spcPts val="4742"/>
              </a:lnSpc>
            </a:pPr>
            <a:r>
              <a:rPr lang="en-US" sz="36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Random Forest hoạt động rất mạnh, ổn định, giảm overfitting tốt </a:t>
            </a:r>
          </a:p>
          <a:p>
            <a:pPr algn="l">
              <a:lnSpc>
                <a:spcPts val="3764"/>
              </a:lnSpc>
            </a:pPr>
          </a:p>
          <a:p>
            <a:pPr algn="l">
              <a:lnSpc>
                <a:spcPts val="3764"/>
              </a:lnSpc>
              <a:spcBef>
                <a:spcPct val="0"/>
              </a:spcBef>
            </a:pPr>
            <a:r>
              <a:rPr lang="en-US" sz="36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b="true" sz="362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Ưu nhược điểm: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2658" y="-179325"/>
            <a:ext cx="9205020" cy="9410337"/>
          </a:xfrm>
          <a:custGeom>
            <a:avLst/>
            <a:gdLst/>
            <a:ahLst/>
            <a:cxnLst/>
            <a:rect r="r" b="b" t="t" l="l"/>
            <a:pathLst>
              <a:path h="9410337" w="9205020">
                <a:moveTo>
                  <a:pt x="0" y="0"/>
                </a:moveTo>
                <a:lnTo>
                  <a:pt x="9205020" y="0"/>
                </a:lnTo>
                <a:lnTo>
                  <a:pt x="9205020" y="9410336"/>
                </a:lnTo>
                <a:lnTo>
                  <a:pt x="0" y="941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47750"/>
            <a:ext cx="6834914" cy="727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9"/>
              </a:lnSpc>
            </a:pPr>
          </a:p>
          <a:p>
            <a:pPr algn="ctr">
              <a:lnSpc>
                <a:spcPts val="3019"/>
              </a:lnSpc>
            </a:pPr>
            <a:r>
              <a:rPr lang="en-US" sz="290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Ưu điểm</a:t>
            </a:r>
          </a:p>
          <a:p>
            <a:pPr algn="ctr">
              <a:lnSpc>
                <a:spcPts val="3019"/>
              </a:lnSpc>
            </a:pPr>
          </a:p>
          <a:p>
            <a:pPr algn="l" marL="648356" indent="-324178" lvl="1">
              <a:lnSpc>
                <a:spcPts val="4894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Giảm</a:t>
            </a:r>
            <a:r>
              <a:rPr lang="en-US" sz="300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overfitting tốt nhờ cơ chế lấy mẫu và chọn đặc trưng ngẫu nhiên.</a:t>
            </a:r>
          </a:p>
          <a:p>
            <a:pPr algn="l" marL="648356" indent="-324178" lvl="1">
              <a:lnSpc>
                <a:spcPts val="4894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 chính xác cao và ổn định, đặc biệt với dữ liệu nhiều nhiễu như thời tiết.</a:t>
            </a:r>
          </a:p>
          <a:p>
            <a:pPr algn="l" marL="648356" indent="-324178" lvl="1">
              <a:lnSpc>
                <a:spcPts val="4894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 thể đo lường tầm quan trọng của đặc trưng (Feature Importance).</a:t>
            </a:r>
          </a:p>
          <a:p>
            <a:pPr algn="l" marL="648356" indent="-324178" lvl="1">
              <a:lnSpc>
                <a:spcPts val="4894"/>
              </a:lnSpc>
              <a:buFont typeface="Arial"/>
              <a:buChar char="•"/>
            </a:pPr>
            <a:r>
              <a:rPr lang="en-US" sz="300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Ít phải tinh chỉnh, hoạt động tốt ngay cả với cấu hình mặc định.</a:t>
            </a:r>
          </a:p>
          <a:p>
            <a:pPr algn="l">
              <a:lnSpc>
                <a:spcPts val="3019"/>
              </a:lnSpc>
            </a:pPr>
          </a:p>
          <a:p>
            <a:pPr algn="l">
              <a:lnSpc>
                <a:spcPts val="3019"/>
              </a:lnSpc>
            </a:pPr>
            <a:r>
              <a:rPr lang="en-US" sz="2903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301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232265" y="1477765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4"/>
                </a:lnTo>
                <a:lnTo>
                  <a:pt x="0" y="417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478018" y="785990"/>
            <a:ext cx="1747313" cy="1801353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1946163" y="1895569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3"/>
                </a:lnTo>
                <a:lnTo>
                  <a:pt x="0" y="41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9246658" y="-179325"/>
            <a:ext cx="9205020" cy="9410337"/>
          </a:xfrm>
          <a:custGeom>
            <a:avLst/>
            <a:gdLst/>
            <a:ahLst/>
            <a:cxnLst/>
            <a:rect r="r" b="b" t="t" l="l"/>
            <a:pathLst>
              <a:path h="9410337" w="9205020">
                <a:moveTo>
                  <a:pt x="0" y="0"/>
                </a:moveTo>
                <a:lnTo>
                  <a:pt x="9205020" y="0"/>
                </a:lnTo>
                <a:lnTo>
                  <a:pt x="9205020" y="9410336"/>
                </a:lnTo>
                <a:lnTo>
                  <a:pt x="0" y="941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99880" y="1370107"/>
            <a:ext cx="7298577" cy="675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3"/>
              </a:lnSpc>
            </a:pPr>
          </a:p>
          <a:p>
            <a:pPr algn="ctr">
              <a:lnSpc>
                <a:spcPts val="3223"/>
              </a:lnSpc>
            </a:pPr>
            <a:r>
              <a:rPr lang="en-US" sz="30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Nhược điểm</a:t>
            </a:r>
          </a:p>
          <a:p>
            <a:pPr algn="ctr">
              <a:lnSpc>
                <a:spcPts val="3223"/>
              </a:lnSpc>
            </a:pPr>
          </a:p>
          <a:p>
            <a:pPr algn="l" marL="669283" indent="-334641" lvl="1">
              <a:lnSpc>
                <a:spcPts val="492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Khó giải thí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 mô hình, vì có nhiều cây quyết định phức tạp.</a:t>
            </a:r>
          </a:p>
          <a:p>
            <a:pPr algn="l" marL="669283" indent="-334641" lvl="1">
              <a:lnSpc>
                <a:spcPts val="492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Tốn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nhiều tài nguyên và bộ nhớ khi số lượng cây lớn.</a:t>
            </a:r>
          </a:p>
          <a:p>
            <a:pPr algn="l" marL="669283" indent="-334641" lvl="1">
              <a:lnSpc>
                <a:spcPts val="4928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hời gian dự đoán chậm hơn so với các mô hình tuyến tính.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3626"/>
              </a:lnSpc>
            </a:pPr>
          </a:p>
          <a:p>
            <a:pPr algn="l">
              <a:lnSpc>
                <a:spcPts val="3223"/>
              </a:lnSpc>
            </a:pPr>
            <a:r>
              <a:rPr lang="en-US" sz="30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3223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946163" y="1686667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3"/>
                </a:lnTo>
                <a:lnTo>
                  <a:pt x="0" y="41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94000">
            <a:off x="3708833" y="-2889332"/>
            <a:ext cx="10870334" cy="15509350"/>
          </a:xfrm>
          <a:custGeom>
            <a:avLst/>
            <a:gdLst/>
            <a:ahLst/>
            <a:cxnLst/>
            <a:rect r="r" b="b" t="t" l="l"/>
            <a:pathLst>
              <a:path h="15509350" w="10870334">
                <a:moveTo>
                  <a:pt x="0" y="18925"/>
                </a:moveTo>
                <a:lnTo>
                  <a:pt x="10843298" y="0"/>
                </a:lnTo>
                <a:lnTo>
                  <a:pt x="10870334" y="15490425"/>
                </a:lnTo>
                <a:lnTo>
                  <a:pt x="27036" y="15509350"/>
                </a:lnTo>
                <a:lnTo>
                  <a:pt x="0" y="189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78" t="60" r="-380" b="-9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04111" y="671622"/>
            <a:ext cx="8598540" cy="83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6"/>
              </a:lnSpc>
              <a:spcBef>
                <a:spcPct val="0"/>
              </a:spcBef>
            </a:pPr>
            <a:r>
              <a:rPr lang="en-US" sz="520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Lý do chọn 2 mô hình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778275" y="798639"/>
            <a:ext cx="665436" cy="632844"/>
          </a:xfrm>
          <a:custGeom>
            <a:avLst/>
            <a:gdLst/>
            <a:ahLst/>
            <a:cxnLst/>
            <a:rect r="r" b="b" t="t" l="l"/>
            <a:pathLst>
              <a:path h="632844" w="665436">
                <a:moveTo>
                  <a:pt x="0" y="0"/>
                </a:moveTo>
                <a:lnTo>
                  <a:pt x="665436" y="0"/>
                </a:lnTo>
                <a:lnTo>
                  <a:pt x="665436" y="632844"/>
                </a:lnTo>
                <a:lnTo>
                  <a:pt x="0" y="632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76508" y="1858048"/>
            <a:ext cx="14734984" cy="691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4"/>
              </a:lnSpc>
            </a:pPr>
            <a:r>
              <a:rPr lang="en-US" sz="362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KNN – Mô hình đơn giản</a:t>
            </a:r>
          </a:p>
          <a:p>
            <a:pPr algn="l" marL="669289" indent="-334645" lvl="1">
              <a:lnSpc>
                <a:spcPts val="4122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Trực quan, dễ hiểu → phù hợp làm baseline.</a:t>
            </a:r>
          </a:p>
          <a:p>
            <a:pPr algn="l" marL="669289" indent="-334645" lvl="1">
              <a:lnSpc>
                <a:spcPts val="4122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 đoán dựa trên các ngày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thời tiết “gần giống nhau”.</a:t>
            </a:r>
          </a:p>
          <a:p>
            <a:pPr algn="l" marL="669289" indent="-334645" lvl="1">
              <a:lnSpc>
                <a:spcPts val="4122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iúp so</a:t>
            </a: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sánh rõ ràng với mô hình mạnh hơn.</a:t>
            </a:r>
          </a:p>
          <a:p>
            <a:pPr algn="l">
              <a:lnSpc>
                <a:spcPts val="4788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6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Random Forest – Mô hình mạnh và ổn định</a:t>
            </a:r>
          </a:p>
          <a:p>
            <a:pPr algn="l" marL="669289" indent="-334645" lvl="1">
              <a:lnSpc>
                <a:spcPts val="4122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Xử lý tốt dữ liệu nhiễu và nhiều đặc trưng trong WeatherAUS.</a:t>
            </a:r>
          </a:p>
          <a:p>
            <a:pPr algn="l" marL="669289" indent="-334645" lvl="1">
              <a:lnSpc>
                <a:spcPts val="4122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Giảm overfitting nhờ lấy mẫu và chọn đặc trưng ngẫu nhiên.</a:t>
            </a:r>
          </a:p>
          <a:p>
            <a:pPr algn="l" marL="669289" indent="-334645" lvl="1">
              <a:lnSpc>
                <a:spcPts val="4122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 cần chuẩn hóa → thuận tiện tiền xử lý.</a:t>
            </a:r>
          </a:p>
          <a:p>
            <a:pPr algn="l" marL="669289" indent="-334645" lvl="1">
              <a:lnSpc>
                <a:spcPts val="4122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 biết feature importance → giải thích được yếu tố gây mưa.</a:t>
            </a:r>
          </a:p>
          <a:p>
            <a:pPr algn="l" marL="669289" indent="-334645" lvl="1">
              <a:lnSpc>
                <a:spcPts val="4122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 chính xác cao cho bài toán phân loại nhị phân (Yes/No).</a:t>
            </a:r>
          </a:p>
          <a:p>
            <a:pPr algn="l">
              <a:lnSpc>
                <a:spcPts val="4060"/>
              </a:lnSpc>
            </a:pPr>
          </a:p>
          <a:p>
            <a:pPr algn="l">
              <a:lnSpc>
                <a:spcPts val="4060"/>
              </a:lnSpc>
            </a:pPr>
          </a:p>
          <a:p>
            <a:pPr algn="l">
              <a:lnSpc>
                <a:spcPts val="376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2463" y="1742629"/>
            <a:ext cx="12253288" cy="7307415"/>
          </a:xfrm>
          <a:custGeom>
            <a:avLst/>
            <a:gdLst/>
            <a:ahLst/>
            <a:cxnLst/>
            <a:rect r="r" b="b" t="t" l="l"/>
            <a:pathLst>
              <a:path h="7307415" w="12253288">
                <a:moveTo>
                  <a:pt x="0" y="0"/>
                </a:moveTo>
                <a:lnTo>
                  <a:pt x="12253288" y="0"/>
                </a:lnTo>
                <a:lnTo>
                  <a:pt x="12253288" y="7307415"/>
                </a:lnTo>
                <a:lnTo>
                  <a:pt x="0" y="7307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45388" y="4460119"/>
            <a:ext cx="7067438" cy="131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6"/>
              </a:lnSpc>
              <a:spcBef>
                <a:spcPct val="0"/>
              </a:spcBef>
            </a:pPr>
            <a:r>
              <a:rPr lang="en-US" sz="8207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4.DEMO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924309" y="7015485"/>
            <a:ext cx="2439383" cy="10977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2463" y="1742629"/>
            <a:ext cx="12253288" cy="7307415"/>
          </a:xfrm>
          <a:custGeom>
            <a:avLst/>
            <a:gdLst/>
            <a:ahLst/>
            <a:cxnLst/>
            <a:rect r="r" b="b" t="t" l="l"/>
            <a:pathLst>
              <a:path h="7307415" w="12253288">
                <a:moveTo>
                  <a:pt x="0" y="0"/>
                </a:moveTo>
                <a:lnTo>
                  <a:pt x="12253288" y="0"/>
                </a:lnTo>
                <a:lnTo>
                  <a:pt x="12253288" y="7307415"/>
                </a:lnTo>
                <a:lnTo>
                  <a:pt x="0" y="7307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1358" y="4460119"/>
            <a:ext cx="8005284" cy="239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6"/>
              </a:lnSpc>
              <a:spcBef>
                <a:spcPct val="0"/>
              </a:spcBef>
            </a:pPr>
            <a:r>
              <a:rPr lang="en-US" sz="8207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5.Kết luận và hướng phát triển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933834" y="7015485"/>
            <a:ext cx="2439383" cy="10977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3593" y="1028700"/>
            <a:ext cx="9160965" cy="8229600"/>
          </a:xfrm>
          <a:custGeom>
            <a:avLst/>
            <a:gdLst/>
            <a:ahLst/>
            <a:cxnLst/>
            <a:rect r="r" b="b" t="t" l="l"/>
            <a:pathLst>
              <a:path h="8229600" w="9160965">
                <a:moveTo>
                  <a:pt x="0" y="0"/>
                </a:moveTo>
                <a:lnTo>
                  <a:pt x="9160964" y="0"/>
                </a:lnTo>
                <a:lnTo>
                  <a:pt x="91609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6912" y="3096757"/>
            <a:ext cx="5097320" cy="110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4"/>
              </a:lnSpc>
              <a:spcBef>
                <a:spcPct val="0"/>
              </a:spcBef>
            </a:pPr>
            <a:r>
              <a:rPr lang="en-US" sz="6831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Thank You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732782" y="3163432"/>
            <a:ext cx="1834753" cy="18072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5702" y="1363825"/>
            <a:ext cx="12976597" cy="8268107"/>
          </a:xfrm>
          <a:custGeom>
            <a:avLst/>
            <a:gdLst/>
            <a:ahLst/>
            <a:cxnLst/>
            <a:rect r="r" b="b" t="t" l="l"/>
            <a:pathLst>
              <a:path h="8268107" w="12976597">
                <a:moveTo>
                  <a:pt x="0" y="0"/>
                </a:moveTo>
                <a:lnTo>
                  <a:pt x="12976596" y="0"/>
                </a:lnTo>
                <a:lnTo>
                  <a:pt x="12976596" y="8268107"/>
                </a:lnTo>
                <a:lnTo>
                  <a:pt x="0" y="826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112976" y="-483964"/>
            <a:ext cx="4175024" cy="41123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68921" y="2235228"/>
            <a:ext cx="7445077" cy="139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5"/>
              </a:lnSpc>
              <a:spcBef>
                <a:spcPct val="0"/>
              </a:spcBef>
            </a:pPr>
            <a:r>
              <a:rPr lang="en-US" sz="8659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Mục Lục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07389" y="3995177"/>
            <a:ext cx="6968142" cy="343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39" indent="-421020" lvl="1">
              <a:lnSpc>
                <a:spcPts val="5460"/>
              </a:lnSpc>
              <a:buAutoNum type="arabicPeriod" startAt="1"/>
            </a:pPr>
            <a:r>
              <a:rPr lang="en-US"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Giới thiệu đề tài</a:t>
            </a:r>
          </a:p>
          <a:p>
            <a:pPr algn="l" marL="842039" indent="-421020" lvl="1">
              <a:lnSpc>
                <a:spcPts val="5460"/>
              </a:lnSpc>
              <a:buAutoNum type="arabicPeriod" startAt="1"/>
            </a:pPr>
            <a:r>
              <a:rPr lang="en-US"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Bộ dữ liệu</a:t>
            </a:r>
          </a:p>
          <a:p>
            <a:pPr algn="l" marL="842039" indent="-421020" lvl="1">
              <a:lnSpc>
                <a:spcPts val="5460"/>
              </a:lnSpc>
              <a:buAutoNum type="arabicPeriod" startAt="1"/>
            </a:pPr>
            <a:r>
              <a:rPr lang="en-US"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hình áp dụng</a:t>
            </a:r>
          </a:p>
          <a:p>
            <a:pPr algn="l" marL="842039" indent="-421020" lvl="1">
              <a:lnSpc>
                <a:spcPts val="5460"/>
              </a:lnSpc>
              <a:buAutoNum type="arabicPeriod" startAt="1"/>
            </a:pPr>
            <a:r>
              <a:rPr lang="en-US"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</a:p>
          <a:p>
            <a:pPr algn="l" marL="842039" indent="-421020" lvl="1">
              <a:lnSpc>
                <a:spcPts val="5460"/>
              </a:lnSpc>
              <a:buAutoNum type="arabicPeriod" startAt="1"/>
            </a:pPr>
            <a:r>
              <a:rPr lang="en-US" sz="3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 Luận và hướng phát triển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2463" y="1742629"/>
            <a:ext cx="12253288" cy="7307415"/>
          </a:xfrm>
          <a:custGeom>
            <a:avLst/>
            <a:gdLst/>
            <a:ahLst/>
            <a:cxnLst/>
            <a:rect r="r" b="b" t="t" l="l"/>
            <a:pathLst>
              <a:path h="7307415" w="12253288">
                <a:moveTo>
                  <a:pt x="0" y="0"/>
                </a:moveTo>
                <a:lnTo>
                  <a:pt x="12253288" y="0"/>
                </a:lnTo>
                <a:lnTo>
                  <a:pt x="12253288" y="7307415"/>
                </a:lnTo>
                <a:lnTo>
                  <a:pt x="0" y="7307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27835" y="4373281"/>
            <a:ext cx="7067438" cy="239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6"/>
              </a:lnSpc>
              <a:spcBef>
                <a:spcPct val="0"/>
              </a:spcBef>
            </a:pPr>
            <a:r>
              <a:rPr lang="en-US" sz="8207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1.Giới thiệu đề tài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924309" y="7015485"/>
            <a:ext cx="2439383" cy="1097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2658" y="-179325"/>
            <a:ext cx="9205020" cy="9410337"/>
          </a:xfrm>
          <a:custGeom>
            <a:avLst/>
            <a:gdLst/>
            <a:ahLst/>
            <a:cxnLst/>
            <a:rect r="r" b="b" t="t" l="l"/>
            <a:pathLst>
              <a:path h="9410337" w="9205020">
                <a:moveTo>
                  <a:pt x="0" y="0"/>
                </a:moveTo>
                <a:lnTo>
                  <a:pt x="9205020" y="0"/>
                </a:lnTo>
                <a:lnTo>
                  <a:pt x="9205020" y="9410336"/>
                </a:lnTo>
                <a:lnTo>
                  <a:pt x="0" y="941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0730" y="1370107"/>
            <a:ext cx="7298577" cy="618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</a:pPr>
          </a:p>
          <a:p>
            <a:pPr algn="ctr">
              <a:lnSpc>
                <a:spcPts val="3015"/>
              </a:lnSpc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 Do chọn đề tài </a:t>
            </a:r>
          </a:p>
          <a:p>
            <a:pPr algn="l">
              <a:lnSpc>
                <a:spcPts val="3015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Thời tiết là yếu tố ảnh hưởng trực tiếp đến nông nghiệp, giao thông và nhiều lĩnh vực khác trong đời sống.</a:t>
            </a:r>
          </a:p>
          <a:p>
            <a:pPr algn="l">
              <a:lnSpc>
                <a:spcPts val="3392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Việc dự đoán mưa ngày mai giúp chuẩn bị tốt hơn trong sinh hoạt và sản xuất.</a:t>
            </a:r>
          </a:p>
          <a:p>
            <a:pPr algn="l">
              <a:lnSpc>
                <a:spcPts val="3392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Bài toán dự báo thời tiết là 1 trong những ứng dụng thực tế của Machine Learning</a:t>
            </a:r>
          </a:p>
          <a:p>
            <a:pPr algn="l">
              <a:lnSpc>
                <a:spcPts val="3015"/>
              </a:lnSpc>
            </a:pPr>
          </a:p>
          <a:p>
            <a:pPr algn="l">
              <a:lnSpc>
                <a:spcPts val="3015"/>
              </a:lnSpc>
            </a:pPr>
            <a:r>
              <a:rPr lang="en-US" sz="28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849490" y="1686667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3"/>
                </a:lnTo>
                <a:lnTo>
                  <a:pt x="0" y="41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478018" y="785990"/>
            <a:ext cx="1747313" cy="1801353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1946163" y="1895569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3"/>
                </a:lnTo>
                <a:lnTo>
                  <a:pt x="0" y="41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9246658" y="-179325"/>
            <a:ext cx="9205020" cy="9410337"/>
          </a:xfrm>
          <a:custGeom>
            <a:avLst/>
            <a:gdLst/>
            <a:ahLst/>
            <a:cxnLst/>
            <a:rect r="r" b="b" t="t" l="l"/>
            <a:pathLst>
              <a:path h="9410337" w="9205020">
                <a:moveTo>
                  <a:pt x="0" y="0"/>
                </a:moveTo>
                <a:lnTo>
                  <a:pt x="9205020" y="0"/>
                </a:lnTo>
                <a:lnTo>
                  <a:pt x="9205020" y="9410336"/>
                </a:lnTo>
                <a:lnTo>
                  <a:pt x="0" y="941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99880" y="1370107"/>
            <a:ext cx="7298577" cy="489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</a:pPr>
          </a:p>
          <a:p>
            <a:pPr algn="ctr">
              <a:lnSpc>
                <a:spcPts val="3015"/>
              </a:lnSpc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 đề tài</a:t>
            </a:r>
          </a:p>
          <a:p>
            <a:pPr algn="ctr">
              <a:lnSpc>
                <a:spcPts val="3015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 dựng mô hình dự đoán RainTomorrow</a:t>
            </a:r>
          </a:p>
          <a:p>
            <a:pPr algn="l">
              <a:lnSpc>
                <a:spcPts val="3392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Xác định những yếu tố thời tiết quan trọng dẫn đến khả năng mưa</a:t>
            </a:r>
          </a:p>
          <a:p>
            <a:pPr algn="l">
              <a:lnSpc>
                <a:spcPts val="3392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sánh hiệu quả của 2 mô hình KNN và RF</a:t>
            </a:r>
          </a:p>
          <a:p>
            <a:pPr algn="l">
              <a:lnSpc>
                <a:spcPts val="3015"/>
              </a:lnSpc>
            </a:pPr>
          </a:p>
          <a:p>
            <a:pPr algn="l">
              <a:lnSpc>
                <a:spcPts val="3015"/>
              </a:lnSpc>
            </a:pPr>
            <a:r>
              <a:rPr lang="en-US" sz="28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946163" y="1686667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3"/>
                </a:lnTo>
                <a:lnTo>
                  <a:pt x="0" y="41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2463" y="1742629"/>
            <a:ext cx="12253288" cy="7307415"/>
          </a:xfrm>
          <a:custGeom>
            <a:avLst/>
            <a:gdLst/>
            <a:ahLst/>
            <a:cxnLst/>
            <a:rect r="r" b="b" t="t" l="l"/>
            <a:pathLst>
              <a:path h="7307415" w="12253288">
                <a:moveTo>
                  <a:pt x="0" y="0"/>
                </a:moveTo>
                <a:lnTo>
                  <a:pt x="12253288" y="0"/>
                </a:lnTo>
                <a:lnTo>
                  <a:pt x="12253288" y="7307415"/>
                </a:lnTo>
                <a:lnTo>
                  <a:pt x="0" y="7307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924309" y="7015485"/>
            <a:ext cx="2439383" cy="109772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27835" y="4373281"/>
            <a:ext cx="7067438" cy="131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6"/>
              </a:lnSpc>
              <a:spcBef>
                <a:spcPct val="0"/>
              </a:spcBef>
            </a:pPr>
            <a:r>
              <a:rPr lang="en-US" sz="8207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2.Bộ dữ liệu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349730" y="-598530"/>
            <a:ext cx="10765469" cy="11005591"/>
          </a:xfrm>
          <a:custGeom>
            <a:avLst/>
            <a:gdLst/>
            <a:ahLst/>
            <a:cxnLst/>
            <a:rect r="r" b="b" t="t" l="l"/>
            <a:pathLst>
              <a:path h="11005591" w="10765469">
                <a:moveTo>
                  <a:pt x="0" y="0"/>
                </a:moveTo>
                <a:lnTo>
                  <a:pt x="10765469" y="0"/>
                </a:lnTo>
                <a:lnTo>
                  <a:pt x="10765469" y="11005591"/>
                </a:lnTo>
                <a:lnTo>
                  <a:pt x="0" y="11005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1314" y="820548"/>
            <a:ext cx="7298577" cy="708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</a:pPr>
          </a:p>
          <a:p>
            <a:pPr algn="ctr">
              <a:lnSpc>
                <a:spcPts val="3015"/>
              </a:lnSpc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 do chọn bộ dữ liệu</a:t>
            </a:r>
          </a:p>
          <a:p>
            <a:pPr algn="l">
              <a:lnSpc>
                <a:spcPts val="3015"/>
              </a:lnSpc>
            </a:pPr>
          </a:p>
          <a:p>
            <a:pPr algn="l">
              <a:lnSpc>
                <a:spcPts val="3392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Dữ liệu lớn, chất lượng cao với hơn 140k mẫu dữ liệu được thu thập bởi cục khí tượng Úc</a:t>
            </a:r>
          </a:p>
          <a:p>
            <a:pPr algn="l">
              <a:lnSpc>
                <a:spcPts val="3392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 nhiều biến đa dạng</a:t>
            </a:r>
          </a:p>
          <a:p>
            <a:pPr algn="l">
              <a:lnSpc>
                <a:spcPts val="3392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Dễ áp dụng các mô hình Machine Learning</a:t>
            </a:r>
          </a:p>
          <a:p>
            <a:pPr algn="l">
              <a:lnSpc>
                <a:spcPts val="3392"/>
              </a:lnSpc>
            </a:pPr>
          </a:p>
          <a:p>
            <a:pPr algn="l" marL="626104" indent="-313052" lvl="1">
              <a:lnSpc>
                <a:spcPts val="3392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Được sử dụng rộng rãi trong giáo dục và nghiên cứu</a:t>
            </a:r>
          </a:p>
          <a:p>
            <a:pPr algn="l">
              <a:lnSpc>
                <a:spcPts val="3392"/>
              </a:lnSpc>
            </a:pPr>
          </a:p>
          <a:p>
            <a:pPr algn="l">
              <a:lnSpc>
                <a:spcPts val="3015"/>
              </a:lnSpc>
            </a:pPr>
          </a:p>
          <a:p>
            <a:pPr algn="l">
              <a:lnSpc>
                <a:spcPts val="301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055235" y="1238530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4"/>
                </a:lnTo>
                <a:lnTo>
                  <a:pt x="0" y="417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94000">
            <a:off x="4487308" y="-1651811"/>
            <a:ext cx="9849391" cy="14052712"/>
          </a:xfrm>
          <a:custGeom>
            <a:avLst/>
            <a:gdLst/>
            <a:ahLst/>
            <a:cxnLst/>
            <a:rect r="r" b="b" t="t" l="l"/>
            <a:pathLst>
              <a:path h="14052712" w="9849391">
                <a:moveTo>
                  <a:pt x="0" y="17148"/>
                </a:moveTo>
                <a:lnTo>
                  <a:pt x="9824894" y="0"/>
                </a:lnTo>
                <a:lnTo>
                  <a:pt x="9849391" y="14035564"/>
                </a:lnTo>
                <a:lnTo>
                  <a:pt x="24496" y="14052712"/>
                </a:lnTo>
                <a:lnTo>
                  <a:pt x="0" y="1714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78" t="60" r="-380" b="-947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886667" y="861754"/>
            <a:ext cx="4270261" cy="266891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705631" y="1742186"/>
            <a:ext cx="11788250" cy="6821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6"/>
              </a:lnSpc>
            </a:pPr>
          </a:p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thuộc tính :</a:t>
            </a:r>
          </a:p>
          <a:p>
            <a:pPr algn="l">
              <a:lnSpc>
                <a:spcPts val="3120"/>
              </a:lnSpc>
            </a:pPr>
          </a:p>
          <a:p>
            <a:pPr algn="l" marL="647700" indent="-323850" lvl="1">
              <a:lnSpc>
                <a:spcPts val="3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Nhiệt độ: Temp9am, Temp3pm</a:t>
            </a:r>
          </a:p>
          <a:p>
            <a:pPr algn="l" marL="647700" indent="-323850" lvl="1">
              <a:lnSpc>
                <a:spcPts val="3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 ẩm: Humidity9am, Humidity3pm</a:t>
            </a:r>
          </a:p>
          <a:p>
            <a:pPr algn="l" marL="647700" indent="-323850" lvl="1">
              <a:lnSpc>
                <a:spcPts val="3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Gió: WindSpeed, WindGustSpeed</a:t>
            </a:r>
          </a:p>
          <a:p>
            <a:pPr algn="l" marL="647700" indent="-323850" lvl="1">
              <a:lnSpc>
                <a:spcPts val="3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Áp suất: Pressure9am, Pressure3pm</a:t>
            </a:r>
          </a:p>
          <a:p>
            <a:pPr algn="l" marL="647700" indent="-323850" lvl="1">
              <a:lnSpc>
                <a:spcPts val="3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Lượng mưa: Rainfall, RainToday</a:t>
            </a:r>
          </a:p>
          <a:p>
            <a:pPr algn="l" marL="647700" indent="-323850" lvl="1">
              <a:lnSpc>
                <a:spcPts val="3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 tin địa điểm &amp; thời gian: Location, Date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 dự báo: Biến RainTomorrow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→ Ngày mai có mưa hay không (Yes/No → 1/0).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016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266310" y="1778407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3"/>
                </a:lnTo>
                <a:lnTo>
                  <a:pt x="0" y="4178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66310" y="5936496"/>
            <a:ext cx="439321" cy="417804"/>
          </a:xfrm>
          <a:custGeom>
            <a:avLst/>
            <a:gdLst/>
            <a:ahLst/>
            <a:cxnLst/>
            <a:rect r="r" b="b" t="t" l="l"/>
            <a:pathLst>
              <a:path h="417804" w="439321">
                <a:moveTo>
                  <a:pt x="0" y="0"/>
                </a:moveTo>
                <a:lnTo>
                  <a:pt x="439321" y="0"/>
                </a:lnTo>
                <a:lnTo>
                  <a:pt x="439321" y="417804"/>
                </a:lnTo>
                <a:lnTo>
                  <a:pt x="0" y="417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2463" y="1742629"/>
            <a:ext cx="12253288" cy="7307415"/>
          </a:xfrm>
          <a:custGeom>
            <a:avLst/>
            <a:gdLst/>
            <a:ahLst/>
            <a:cxnLst/>
            <a:rect r="r" b="b" t="t" l="l"/>
            <a:pathLst>
              <a:path h="7307415" w="12253288">
                <a:moveTo>
                  <a:pt x="0" y="0"/>
                </a:moveTo>
                <a:lnTo>
                  <a:pt x="12253288" y="0"/>
                </a:lnTo>
                <a:lnTo>
                  <a:pt x="12253288" y="7307415"/>
                </a:lnTo>
                <a:lnTo>
                  <a:pt x="0" y="7307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27835" y="4373281"/>
            <a:ext cx="7067438" cy="2395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6"/>
              </a:lnSpc>
              <a:spcBef>
                <a:spcPct val="0"/>
              </a:spcBef>
            </a:pPr>
            <a:r>
              <a:rPr lang="en-US" sz="8207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3.Mô hình áp dụng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924309" y="7015485"/>
            <a:ext cx="2439383" cy="10977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94000">
            <a:off x="3708833" y="-2889332"/>
            <a:ext cx="10870334" cy="15509350"/>
          </a:xfrm>
          <a:custGeom>
            <a:avLst/>
            <a:gdLst/>
            <a:ahLst/>
            <a:cxnLst/>
            <a:rect r="r" b="b" t="t" l="l"/>
            <a:pathLst>
              <a:path h="15509350" w="10870334">
                <a:moveTo>
                  <a:pt x="0" y="18925"/>
                </a:moveTo>
                <a:lnTo>
                  <a:pt x="10843298" y="0"/>
                </a:lnTo>
                <a:lnTo>
                  <a:pt x="10870334" y="15490425"/>
                </a:lnTo>
                <a:lnTo>
                  <a:pt x="27036" y="15509350"/>
                </a:lnTo>
                <a:lnTo>
                  <a:pt x="0" y="189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78" t="60" r="-380" b="-9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6508" y="1915198"/>
            <a:ext cx="14734984" cy="587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1"/>
              </a:lnSpc>
            </a:pPr>
            <a:r>
              <a:rPr lang="en-US" sz="36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362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KNN</a:t>
            </a:r>
            <a:r>
              <a:rPr lang="en-US" sz="36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(K-Nearest Neighbors) là thuật toán học máy thuộc nhóm học có giám sát dùng cho:</a:t>
            </a:r>
          </a:p>
          <a:p>
            <a:pPr algn="l" marL="782621" indent="-391310" lvl="1">
              <a:lnSpc>
                <a:spcPts val="5582"/>
              </a:lnSpc>
              <a:buFont typeface="Arial"/>
              <a:buChar char="•"/>
            </a:pPr>
            <a:r>
              <a:rPr lang="en-US" sz="36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 loại (Classification) – phổ biến nhất</a:t>
            </a:r>
          </a:p>
          <a:p>
            <a:pPr algn="l" marL="782621" indent="-391310" lvl="1">
              <a:lnSpc>
                <a:spcPts val="5582"/>
              </a:lnSpc>
              <a:buFont typeface="Arial"/>
              <a:buChar char="•"/>
            </a:pPr>
            <a:r>
              <a:rPr lang="en-US" sz="36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Hồi quy (Regression)</a:t>
            </a:r>
          </a:p>
          <a:p>
            <a:pPr algn="l">
              <a:lnSpc>
                <a:spcPts val="3769"/>
              </a:lnSpc>
            </a:pPr>
          </a:p>
          <a:p>
            <a:pPr algn="l">
              <a:lnSpc>
                <a:spcPts val="3769"/>
              </a:lnSpc>
            </a:pPr>
            <a:r>
              <a:rPr lang="en-US" sz="36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=&gt; Khi cần dự đoán cho một điểm mới, KNN tìm k điểm gần nhất trong dữ liệu huấn luyện và dùng đa số phiếu (hoặc trung bình) để đưa ra dự đoán.</a:t>
            </a:r>
          </a:p>
          <a:p>
            <a:pPr algn="l">
              <a:lnSpc>
                <a:spcPts val="3769"/>
              </a:lnSpc>
            </a:pPr>
          </a:p>
          <a:p>
            <a:pPr algn="l">
              <a:lnSpc>
                <a:spcPts val="3769"/>
              </a:lnSpc>
            </a:pPr>
            <a:r>
              <a:rPr lang="en-US" sz="36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362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Ưu nhược điểm:</a:t>
            </a:r>
          </a:p>
          <a:p>
            <a:pPr algn="l">
              <a:lnSpc>
                <a:spcPts val="3769"/>
              </a:lnSpc>
            </a:pPr>
          </a:p>
          <a:p>
            <a:pPr algn="l">
              <a:lnSpc>
                <a:spcPts val="376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034054" y="701039"/>
            <a:ext cx="7067438" cy="93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4"/>
              </a:lnSpc>
              <a:spcBef>
                <a:spcPct val="0"/>
              </a:spcBef>
            </a:pPr>
            <a:r>
              <a:rPr lang="en-US" sz="5908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KNN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141913" y="878031"/>
            <a:ext cx="665436" cy="632844"/>
          </a:xfrm>
          <a:custGeom>
            <a:avLst/>
            <a:gdLst/>
            <a:ahLst/>
            <a:cxnLst/>
            <a:rect r="r" b="b" t="t" l="l"/>
            <a:pathLst>
              <a:path h="632844" w="665436">
                <a:moveTo>
                  <a:pt x="0" y="0"/>
                </a:moveTo>
                <a:lnTo>
                  <a:pt x="665436" y="0"/>
                </a:lnTo>
                <a:lnTo>
                  <a:pt x="665436" y="632844"/>
                </a:lnTo>
                <a:lnTo>
                  <a:pt x="0" y="632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DAG6pJT3R8s</dc:identifier>
  <dcterms:modified xsi:type="dcterms:W3CDTF">2011-08-01T06:04:30Z</dcterms:modified>
  <cp:revision>1</cp:revision>
  <dc:title>Green Blue Illustration Animated Weather Quiz Game Presentation </dc:title>
</cp:coreProperties>
</file>